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1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417" r:id="rId3"/>
    <p:sldId id="419" r:id="rId4"/>
    <p:sldId id="420" r:id="rId5"/>
    <p:sldId id="418" r:id="rId6"/>
    <p:sldId id="303" r:id="rId7"/>
    <p:sldId id="458" r:id="rId8"/>
    <p:sldId id="421" r:id="rId9"/>
    <p:sldId id="422" r:id="rId10"/>
    <p:sldId id="423" r:id="rId11"/>
    <p:sldId id="424" r:id="rId12"/>
    <p:sldId id="425" r:id="rId13"/>
    <p:sldId id="427" r:id="rId14"/>
    <p:sldId id="428" r:id="rId15"/>
    <p:sldId id="430" r:id="rId16"/>
    <p:sldId id="431" r:id="rId17"/>
    <p:sldId id="434" r:id="rId18"/>
    <p:sldId id="448" r:id="rId19"/>
    <p:sldId id="457" r:id="rId20"/>
    <p:sldId id="449" r:id="rId21"/>
    <p:sldId id="455" r:id="rId22"/>
    <p:sldId id="451" r:id="rId23"/>
    <p:sldId id="441" r:id="rId24"/>
    <p:sldId id="442" r:id="rId25"/>
    <p:sldId id="443" r:id="rId26"/>
    <p:sldId id="444" r:id="rId27"/>
    <p:sldId id="445" r:id="rId28"/>
    <p:sldId id="446" r:id="rId29"/>
    <p:sldId id="437" r:id="rId30"/>
    <p:sldId id="432" r:id="rId31"/>
    <p:sldId id="435" r:id="rId32"/>
    <p:sldId id="453" r:id="rId33"/>
    <p:sldId id="454" r:id="rId34"/>
    <p:sldId id="464" r:id="rId35"/>
    <p:sldId id="452" r:id="rId36"/>
    <p:sldId id="436" r:id="rId37"/>
    <p:sldId id="461" r:id="rId38"/>
    <p:sldId id="438" r:id="rId39"/>
    <p:sldId id="433" r:id="rId40"/>
    <p:sldId id="462" r:id="rId41"/>
    <p:sldId id="459" r:id="rId42"/>
    <p:sldId id="460" r:id="rId43"/>
    <p:sldId id="440" r:id="rId44"/>
    <p:sldId id="456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51EDC4-5746-4CA9-89FA-73AF92DF0065}">
          <p14:sldIdLst>
            <p14:sldId id="256"/>
            <p14:sldId id="417"/>
            <p14:sldId id="419"/>
            <p14:sldId id="420"/>
            <p14:sldId id="418"/>
            <p14:sldId id="303"/>
            <p14:sldId id="458"/>
            <p14:sldId id="421"/>
            <p14:sldId id="422"/>
            <p14:sldId id="423"/>
            <p14:sldId id="424"/>
            <p14:sldId id="425"/>
            <p14:sldId id="427"/>
            <p14:sldId id="428"/>
            <p14:sldId id="430"/>
            <p14:sldId id="431"/>
            <p14:sldId id="434"/>
            <p14:sldId id="448"/>
            <p14:sldId id="457"/>
            <p14:sldId id="449"/>
            <p14:sldId id="455"/>
            <p14:sldId id="451"/>
            <p14:sldId id="441"/>
            <p14:sldId id="442"/>
            <p14:sldId id="443"/>
            <p14:sldId id="444"/>
            <p14:sldId id="445"/>
            <p14:sldId id="446"/>
            <p14:sldId id="437"/>
            <p14:sldId id="432"/>
            <p14:sldId id="435"/>
            <p14:sldId id="453"/>
            <p14:sldId id="454"/>
            <p14:sldId id="464"/>
            <p14:sldId id="452"/>
            <p14:sldId id="436"/>
            <p14:sldId id="461"/>
            <p14:sldId id="438"/>
            <p14:sldId id="433"/>
            <p14:sldId id="462"/>
            <p14:sldId id="459"/>
            <p14:sldId id="460"/>
            <p14:sldId id="440"/>
            <p14:sldId id="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2" autoAdjust="0"/>
    <p:restoredTop sz="77959"/>
  </p:normalViewPr>
  <p:slideViewPr>
    <p:cSldViewPr snapToGrid="0" snapToObjects="1">
      <p:cViewPr varScale="1">
        <p:scale>
          <a:sx n="98" d="100"/>
          <a:sy n="98" d="100"/>
        </p:scale>
        <p:origin x="27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174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AC0BF-6E48-5B4C-A187-4339E3A6C172}" type="datetimeFigureOut">
              <a:rPr lang="en-US" smtClean="0"/>
              <a:pPr/>
              <a:t>12/11/18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6275B-92C1-D243-972F-6DD06CC126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00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24084-0AE8-1E46-A359-16D9852397C8}" type="datetimeFigureOut">
              <a:rPr lang="en-US" smtClean="0"/>
              <a:pPr/>
              <a:t>12/11/18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B8FAF-F7F9-BE40-B9CB-6AFE81B5E4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614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02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45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34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74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09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57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77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54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84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46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00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8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70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36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35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8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6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79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8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9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22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B8FAF-F7F9-BE40-B9CB-6AFE81B5E49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1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rp_cov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3619" y="-47621"/>
            <a:ext cx="9364862" cy="7026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368" y="2130425"/>
            <a:ext cx="6187958" cy="1470025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368" y="3600450"/>
            <a:ext cx="5663406" cy="1752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7182-C9BC-9448-B046-FB57BF1CEDAD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pic>
        <p:nvPicPr>
          <p:cNvPr id="12" name="Picture 11" descr="telenav_rgb_k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210" y="515324"/>
            <a:ext cx="2178050" cy="35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F8BE0-BC75-2C4D-A364-C42CD14DC1BF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2866-A52F-CE43-A86A-3064D605D3E7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3300"/>
            <a:ext cx="4038600" cy="5122863"/>
          </a:xfrm>
        </p:spPr>
        <p:txBody>
          <a:bodyPr/>
          <a:lstStyle>
            <a:lvl1pPr algn="l">
              <a:buNone/>
              <a:defRPr sz="280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3300"/>
            <a:ext cx="4038600" cy="5122863"/>
          </a:xfrm>
        </p:spPr>
        <p:txBody>
          <a:bodyPr/>
          <a:lstStyle>
            <a:lvl1pPr>
              <a:buNone/>
              <a:defRPr sz="2800" baseline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32D00-13D6-5442-BB5F-AEC98372E9A0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77900"/>
            <a:ext cx="4038600" cy="5148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77900"/>
            <a:ext cx="4038600" cy="5148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32D00-13D6-5442-BB5F-AEC98372E9A0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6CE1-08A6-6B49-B102-BA4228F18545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8F2B-29FD-E848-B33C-3BD8F6B71EED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telenav_rgb_k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72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6497"/>
            <a:ext cx="8597899" cy="705704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24C4-6FE1-3947-A033-6F169257F575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_3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28700"/>
            <a:ext cx="4038600" cy="5097463"/>
          </a:xfrm>
        </p:spPr>
        <p:txBody>
          <a:bodyPr/>
          <a:lstStyle>
            <a:lvl1pPr algn="l">
              <a:buNone/>
              <a:defRPr sz="280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28700"/>
            <a:ext cx="4038600" cy="5097463"/>
          </a:xfrm>
        </p:spPr>
        <p:txBody>
          <a:bodyPr/>
          <a:lstStyle>
            <a:lvl1pPr>
              <a:buNone/>
              <a:defRPr sz="2800" baseline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32D00-13D6-5442-BB5F-AEC98372E9A0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32D00-13D6-5442-BB5F-AEC98372E9A0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17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41474"/>
            <a:ext cx="4040188" cy="4556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17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41474"/>
            <a:ext cx="4041775" cy="4556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1548-E8FD-A746-8A37-72195C907B97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6CE1-08A6-6B49-B102-BA4228F18545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8F2B-29FD-E848-B33C-3BD8F6B71EED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57572"/>
            <a:ext cx="963168" cy="15544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97900" cy="614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9500"/>
            <a:ext cx="85979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4052" y="6356350"/>
            <a:ext cx="724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C11BC-FBF2-EF43-ABB1-4D3A54155E26}" type="datetime1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35948" y="6356350"/>
            <a:ext cx="2107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© 2012 Telenav,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9902" y="6356350"/>
            <a:ext cx="395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01600"/>
          </a:xfrm>
          <a:prstGeom prst="rect">
            <a:avLst/>
          </a:prstGeom>
          <a:solidFill>
            <a:srgbClr val="FFD200"/>
          </a:solidFill>
          <a:ln w="9525" cap="flat" cmpd="sng" algn="ctr">
            <a:solidFill>
              <a:srgbClr val="FFD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0" r:id="rId4"/>
    <p:sldLayoutId id="2147483652" r:id="rId5"/>
    <p:sldLayoutId id="2147483661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OSMIUM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23857" y="5142138"/>
            <a:ext cx="2644734" cy="421821"/>
          </a:xfrm>
        </p:spPr>
        <p:txBody>
          <a:bodyPr>
            <a:normAutofit/>
          </a:bodyPr>
          <a:lstStyle/>
          <a:p>
            <a:r>
              <a:rPr lang="en-US" dirty="0"/>
              <a:t>Xun Liu   </a:t>
            </a:r>
            <a:r>
              <a:rPr lang="en-US" altLang="zh-CN" dirty="0"/>
              <a:t>09</a:t>
            </a:r>
            <a:r>
              <a:rPr lang="en-US" dirty="0"/>
              <a:t>-1</a:t>
            </a:r>
            <a:r>
              <a:rPr lang="en-US" altLang="zh-CN" dirty="0"/>
              <a:t>9</a:t>
            </a:r>
            <a:r>
              <a:rPr lang="en-US" dirty="0"/>
              <a:t>-2018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D99BF-967A-CA44-B3D1-3E721A096E89}"/>
              </a:ext>
            </a:extLst>
          </p:cNvPr>
          <p:cNvSpPr txBox="1"/>
          <p:nvPr/>
        </p:nvSpPr>
        <p:spPr>
          <a:xfrm>
            <a:off x="457200" y="1281113"/>
            <a:ext cx="77861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&lt;way id="4428564" visible="true" version="21" timestamp="2014-10-14T04:09:13Z" user="</a:t>
            </a:r>
            <a:r>
              <a:rPr lang="en-US" dirty="0" err="1"/>
              <a:t>Seandebasti</a:t>
            </a:r>
            <a:r>
              <a:rPr lang="en-US" dirty="0"/>
              <a:t>" </a:t>
            </a:r>
            <a:r>
              <a:rPr lang="en-US" dirty="0" err="1"/>
              <a:t>uid</a:t>
            </a:r>
            <a:r>
              <a:rPr lang="en-US" dirty="0"/>
              <a:t>="550560"&gt;</a:t>
            </a:r>
          </a:p>
          <a:p>
            <a:r>
              <a:rPr lang="en-US" dirty="0"/>
              <a:t>&lt;</a:t>
            </a:r>
            <a:r>
              <a:rPr lang="en-US" dirty="0" err="1"/>
              <a:t>nd</a:t>
            </a:r>
            <a:r>
              <a:rPr lang="en-US" dirty="0"/>
              <a:t> ref="5599381"/&gt;</a:t>
            </a:r>
          </a:p>
          <a:p>
            <a:r>
              <a:rPr lang="en-US" dirty="0"/>
              <a:t>&lt;</a:t>
            </a:r>
            <a:r>
              <a:rPr lang="en-US" dirty="0" err="1"/>
              <a:t>nd</a:t>
            </a:r>
            <a:r>
              <a:rPr lang="en-US" dirty="0"/>
              <a:t> ref="2056871900"/&gt;</a:t>
            </a:r>
          </a:p>
          <a:p>
            <a:r>
              <a:rPr lang="en-US" dirty="0"/>
              <a:t>&lt;</a:t>
            </a:r>
            <a:r>
              <a:rPr lang="en-US" dirty="0" err="1"/>
              <a:t>nd</a:t>
            </a:r>
            <a:r>
              <a:rPr lang="en-US" dirty="0"/>
              <a:t> ref="252587568"/&gt;</a:t>
            </a:r>
          </a:p>
          <a:p>
            <a:r>
              <a:rPr lang="en-US" dirty="0"/>
              <a:t>&lt;</a:t>
            </a:r>
            <a:r>
              <a:rPr lang="en-US" dirty="0" err="1"/>
              <a:t>nd</a:t>
            </a:r>
            <a:r>
              <a:rPr lang="en-US" dirty="0"/>
              <a:t> ref="250996316"/&gt;</a:t>
            </a:r>
          </a:p>
          <a:p>
            <a:r>
              <a:rPr lang="en-US" dirty="0"/>
              <a:t>&lt;</a:t>
            </a:r>
            <a:r>
              <a:rPr lang="en-US" dirty="0" err="1"/>
              <a:t>nd</a:t>
            </a:r>
            <a:r>
              <a:rPr lang="en-US" dirty="0"/>
              <a:t> ref="5599384"/&gt;</a:t>
            </a:r>
          </a:p>
          <a:p>
            <a:r>
              <a:rPr lang="en-US" dirty="0"/>
              <a:t>&lt;tag k="highway" v="residential"/&gt;</a:t>
            </a:r>
          </a:p>
          <a:p>
            <a:r>
              <a:rPr lang="en-US" dirty="0"/>
              <a:t>&lt;tag k="lit" v="yes"/&gt;</a:t>
            </a:r>
          </a:p>
          <a:p>
            <a:r>
              <a:rPr lang="en-US" dirty="0"/>
              <a:t>&lt;tag k="</a:t>
            </a:r>
            <a:r>
              <a:rPr lang="en-US" dirty="0" err="1"/>
              <a:t>maxspeed</a:t>
            </a:r>
            <a:r>
              <a:rPr lang="en-US" dirty="0"/>
              <a:t>" v="30"/&gt;</a:t>
            </a:r>
          </a:p>
          <a:p>
            <a:r>
              <a:rPr lang="en-US" dirty="0"/>
              <a:t>&lt;tag k="name" v="</a:t>
            </a:r>
            <a:r>
              <a:rPr lang="en-US" dirty="0" err="1"/>
              <a:t>Helmholtzstraße</a:t>
            </a:r>
            <a:r>
              <a:rPr lang="en-US" dirty="0"/>
              <a:t>"/&gt;</a:t>
            </a:r>
          </a:p>
          <a:p>
            <a:r>
              <a:rPr lang="en-US" dirty="0"/>
              <a:t>&lt;tag k="</a:t>
            </a:r>
            <a:r>
              <a:rPr lang="en-US" dirty="0" err="1"/>
              <a:t>postal_code</a:t>
            </a:r>
            <a:r>
              <a:rPr lang="en-US" dirty="0"/>
              <a:t>" v="01069"/&gt;</a:t>
            </a:r>
          </a:p>
          <a:p>
            <a:r>
              <a:rPr lang="en-US" dirty="0"/>
              <a:t>&lt;tag k="sidewalk" v="both"/&gt;</a:t>
            </a:r>
          </a:p>
          <a:p>
            <a:r>
              <a:rPr lang="en-US" dirty="0"/>
              <a:t>&lt;tag k="smoothness" v="good"/&gt;</a:t>
            </a:r>
          </a:p>
          <a:p>
            <a:r>
              <a:rPr lang="en-US" dirty="0"/>
              <a:t>&lt;tag k="surface" v="asphalt"/&gt;</a:t>
            </a:r>
          </a:p>
          <a:p>
            <a:r>
              <a:rPr lang="en-US" dirty="0"/>
              <a:t>&lt;/way&gt;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8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D99BF-967A-CA44-B3D1-3E721A096E89}"/>
              </a:ext>
            </a:extLst>
          </p:cNvPr>
          <p:cNvSpPr txBox="1"/>
          <p:nvPr/>
        </p:nvSpPr>
        <p:spPr>
          <a:xfrm>
            <a:off x="457199" y="10320"/>
            <a:ext cx="7786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&lt;relation id="701900" version="1" timestamp="2014-01-01T00:00:00Z" </a:t>
            </a:r>
            <a:r>
              <a:rPr lang="en-US" dirty="0" err="1"/>
              <a:t>uid</a:t>
            </a:r>
            <a:r>
              <a:rPr lang="en-US" dirty="0"/>
              <a:t>="1" user=”</a:t>
            </a:r>
            <a:r>
              <a:rPr lang="en-US" dirty="0" err="1"/>
              <a:t>bahama</a:t>
            </a:r>
            <a:r>
              <a:rPr lang="en-US" dirty="0"/>
              <a:t>" &gt;</a:t>
            </a:r>
          </a:p>
          <a:p>
            <a:r>
              <a:rPr lang="en-US" dirty="0"/>
              <a:t>&lt;member type="way" ref="701800" role="outer"/&gt;</a:t>
            </a:r>
          </a:p>
          <a:p>
            <a:r>
              <a:rPr lang="en-US" dirty="0"/>
              <a:t>&lt;member type="way" ref="701801" role="outer"/&gt;</a:t>
            </a:r>
          </a:p>
          <a:p>
            <a:r>
              <a:rPr lang="en-US" dirty="0"/>
              <a:t>&lt;tag k="type" v="</a:t>
            </a:r>
            <a:r>
              <a:rPr lang="en-US" dirty="0" err="1"/>
              <a:t>multipolygon</a:t>
            </a:r>
            <a:r>
              <a:rPr lang="en-US" dirty="0"/>
              <a:t>"/&gt;</a:t>
            </a:r>
          </a:p>
          <a:p>
            <a:r>
              <a:rPr lang="en-US" dirty="0"/>
              <a:t>&lt;tag k="</a:t>
            </a:r>
            <a:r>
              <a:rPr lang="en-US" dirty="0" err="1"/>
              <a:t>test:section</a:t>
            </a:r>
            <a:r>
              <a:rPr lang="en-US" dirty="0"/>
              <a:t>" v="</a:t>
            </a:r>
            <a:r>
              <a:rPr lang="en-US" dirty="0" err="1"/>
              <a:t>mp-geom</a:t>
            </a:r>
            <a:r>
              <a:rPr lang="en-US" dirty="0"/>
              <a:t>"/&gt;</a:t>
            </a:r>
          </a:p>
          <a:p>
            <a:r>
              <a:rPr lang="en-US" dirty="0"/>
              <a:t>&lt;tag k="</a:t>
            </a:r>
            <a:r>
              <a:rPr lang="en-US" dirty="0" err="1"/>
              <a:t>landuse</a:t>
            </a:r>
            <a:r>
              <a:rPr lang="en-US" dirty="0"/>
              <a:t>" v="forest"/&gt;</a:t>
            </a:r>
          </a:p>
          <a:p>
            <a:r>
              <a:rPr lang="en-US" dirty="0"/>
              <a:t>&lt;/relation&gt;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CF82F-FD87-CE43-90F9-3A89EDED55E3}"/>
              </a:ext>
            </a:extLst>
          </p:cNvPr>
          <p:cNvSpPr txBox="1"/>
          <p:nvPr/>
        </p:nvSpPr>
        <p:spPr>
          <a:xfrm>
            <a:off x="457198" y="2224287"/>
            <a:ext cx="77861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&lt;way id="701800" version="1" timestamp="2014-01-01T00:00:00Z" </a:t>
            </a:r>
            <a:r>
              <a:rPr lang="en-US" dirty="0" err="1"/>
              <a:t>uid</a:t>
            </a:r>
            <a:r>
              <a:rPr lang="en-US" dirty="0"/>
              <a:t>="1" user="test" changeset="1"&gt;</a:t>
            </a:r>
          </a:p>
          <a:p>
            <a:r>
              <a:rPr lang="en-US" dirty="0"/>
              <a:t>&lt;</a:t>
            </a:r>
            <a:r>
              <a:rPr lang="en-US" dirty="0" err="1"/>
              <a:t>nd</a:t>
            </a:r>
            <a:r>
              <a:rPr lang="en-US" dirty="0"/>
              <a:t> ref="701000"/&gt;</a:t>
            </a:r>
          </a:p>
          <a:p>
            <a:r>
              <a:rPr lang="en-US" dirty="0"/>
              <a:t>&lt;</a:t>
            </a:r>
            <a:r>
              <a:rPr lang="en-US" dirty="0" err="1"/>
              <a:t>nd</a:t>
            </a:r>
            <a:r>
              <a:rPr lang="en-US" dirty="0"/>
              <a:t> ref="701001"/&gt;</a:t>
            </a:r>
          </a:p>
          <a:p>
            <a:r>
              <a:rPr lang="en-US" dirty="0"/>
              <a:t>&lt;</a:t>
            </a:r>
            <a:r>
              <a:rPr lang="en-US" dirty="0" err="1"/>
              <a:t>nd</a:t>
            </a:r>
            <a:r>
              <a:rPr lang="en-US" dirty="0"/>
              <a:t> ref="701002"/&gt;</a:t>
            </a:r>
          </a:p>
          <a:p>
            <a:r>
              <a:rPr lang="en-US" dirty="0"/>
              <a:t>&lt;tag k="</a:t>
            </a:r>
            <a:r>
              <a:rPr lang="en-US" dirty="0" err="1"/>
              <a:t>test:section</a:t>
            </a:r>
            <a:r>
              <a:rPr lang="en-US" dirty="0"/>
              <a:t>" v="</a:t>
            </a:r>
            <a:r>
              <a:rPr lang="en-US" dirty="0" err="1"/>
              <a:t>mp-geom</a:t>
            </a:r>
            <a:r>
              <a:rPr lang="en-US" dirty="0"/>
              <a:t>"/&gt;</a:t>
            </a:r>
          </a:p>
          <a:p>
            <a:r>
              <a:rPr lang="en-US" dirty="0"/>
              <a:t>&lt;tag k="</a:t>
            </a:r>
            <a:r>
              <a:rPr lang="en-US" dirty="0" err="1"/>
              <a:t>test:id</a:t>
            </a:r>
            <a:r>
              <a:rPr lang="en-US" dirty="0"/>
              <a:t>" v="701"/&gt;</a:t>
            </a:r>
          </a:p>
          <a:p>
            <a:r>
              <a:rPr lang="en-US" dirty="0"/>
              <a:t>&lt;/way&gt;</a:t>
            </a:r>
          </a:p>
          <a:p>
            <a:r>
              <a:rPr lang="en-US" dirty="0"/>
              <a:t>&lt;way id="701801" version="1" timestamp="2014-01-01T00:00:00Z" </a:t>
            </a:r>
            <a:r>
              <a:rPr lang="en-US" dirty="0" err="1"/>
              <a:t>uid</a:t>
            </a:r>
            <a:r>
              <a:rPr lang="en-US" dirty="0"/>
              <a:t>="1" user="test" changeset="1"&gt;</a:t>
            </a:r>
          </a:p>
          <a:p>
            <a:r>
              <a:rPr lang="en-US" dirty="0"/>
              <a:t>&lt;</a:t>
            </a:r>
            <a:r>
              <a:rPr lang="en-US" dirty="0" err="1"/>
              <a:t>nd</a:t>
            </a:r>
            <a:r>
              <a:rPr lang="en-US" dirty="0"/>
              <a:t> ref="701002"/&gt;</a:t>
            </a:r>
          </a:p>
          <a:p>
            <a:r>
              <a:rPr lang="en-US" dirty="0"/>
              <a:t>&lt;</a:t>
            </a:r>
            <a:r>
              <a:rPr lang="en-US" dirty="0" err="1"/>
              <a:t>nd</a:t>
            </a:r>
            <a:r>
              <a:rPr lang="en-US" dirty="0"/>
              <a:t> ref="701003"/&gt;</a:t>
            </a:r>
          </a:p>
          <a:p>
            <a:r>
              <a:rPr lang="en-US" dirty="0"/>
              <a:t>&lt;</a:t>
            </a:r>
            <a:r>
              <a:rPr lang="en-US" dirty="0" err="1"/>
              <a:t>nd</a:t>
            </a:r>
            <a:r>
              <a:rPr lang="en-US" dirty="0"/>
              <a:t> ref="701000"/&gt;</a:t>
            </a:r>
          </a:p>
          <a:p>
            <a:r>
              <a:rPr lang="en-US" dirty="0"/>
              <a:t>&lt;tag k="</a:t>
            </a:r>
            <a:r>
              <a:rPr lang="en-US" dirty="0" err="1"/>
              <a:t>test:section</a:t>
            </a:r>
            <a:r>
              <a:rPr lang="en-US" dirty="0"/>
              <a:t>" v="</a:t>
            </a:r>
            <a:r>
              <a:rPr lang="en-US" dirty="0" err="1"/>
              <a:t>mp-geom</a:t>
            </a:r>
            <a:r>
              <a:rPr lang="en-US" dirty="0"/>
              <a:t>"/&gt;</a:t>
            </a:r>
          </a:p>
          <a:p>
            <a:r>
              <a:rPr lang="en-US" dirty="0"/>
              <a:t>&lt;tag k="</a:t>
            </a:r>
            <a:r>
              <a:rPr lang="en-US" dirty="0" err="1"/>
              <a:t>test:id</a:t>
            </a:r>
            <a:r>
              <a:rPr lang="en-US" dirty="0"/>
              <a:t>" v="701"/&gt;</a:t>
            </a:r>
          </a:p>
          <a:p>
            <a:r>
              <a:rPr lang="en-US" dirty="0"/>
              <a:t>&lt;/way&gt;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6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D99BF-967A-CA44-B3D1-3E721A096E89}"/>
              </a:ext>
            </a:extLst>
          </p:cNvPr>
          <p:cNvSpPr txBox="1"/>
          <p:nvPr/>
        </p:nvSpPr>
        <p:spPr>
          <a:xfrm>
            <a:off x="457200" y="1281113"/>
            <a:ext cx="7786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data could be represented by</a:t>
            </a:r>
          </a:p>
          <a:p>
            <a:pPr marL="285750" indent="-285750">
              <a:buFontTx/>
              <a:buChar char="-"/>
            </a:pPr>
            <a:r>
              <a:rPr lang="en-US" dirty="0"/>
              <a:t>           Unique id</a:t>
            </a:r>
          </a:p>
          <a:p>
            <a:pPr marL="285750" indent="-285750">
              <a:buFontTx/>
              <a:buChar char="-"/>
            </a:pPr>
            <a:r>
              <a:rPr lang="en-US" dirty="0"/>
              <a:t>           type</a:t>
            </a:r>
          </a:p>
          <a:p>
            <a:pPr marL="285750" indent="-285750">
              <a:buFontTx/>
              <a:buChar char="-"/>
            </a:pPr>
            <a:r>
              <a:rPr lang="en-US" dirty="0"/>
              <a:t>           Key words </a:t>
            </a:r>
          </a:p>
          <a:p>
            <a:pPr marL="285750" indent="-285750">
              <a:buFontTx/>
              <a:buChar char="-"/>
            </a:pPr>
            <a:r>
              <a:rPr lang="en-US" dirty="0"/>
              <a:t>           Tags</a:t>
            </a:r>
          </a:p>
        </p:txBody>
      </p:sp>
    </p:spTree>
    <p:extLst>
      <p:ext uri="{BB962C8B-B14F-4D97-AF65-F5344CB8AC3E}">
        <p14:creationId xmlns:p14="http://schemas.microsoft.com/office/powerpoint/2010/main" val="204765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BIOV &#10;BIOID &#10;dufa. &#10;pyjm;tiueblob &#10;la 6/101 &#10;śąfiŕt t.Ț.c &#10;r vemttăte &#10;rode &#10;pyemitlu (.ły&amp;vop ">
            <a:extLst>
              <a:ext uri="{FF2B5EF4-FFF2-40B4-BE49-F238E27FC236}">
                <a16:creationId xmlns:a16="http://schemas.microsoft.com/office/drawing/2014/main" id="{F7BBB4C6-8FB4-F64A-B5AE-6EC896AD6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13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talk for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E8200-4FA5-424B-94A6-A9358FE2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1424"/>
            <a:ext cx="9144000" cy="25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9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talk for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AF986-34C7-1F47-8C2B-43C7B046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2601" y="1672412"/>
            <a:ext cx="10075785" cy="311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8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4F5A9-D025-D442-9265-EF83FDC2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977900"/>
            <a:ext cx="4445000" cy="490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216626-0C1E-114A-8EF8-C2E94F011D60}"/>
              </a:ext>
            </a:extLst>
          </p:cNvPr>
          <p:cNvSpPr txBox="1"/>
          <p:nvPr/>
        </p:nvSpPr>
        <p:spPr>
          <a:xfrm>
            <a:off x="4602188" y="1828800"/>
            <a:ext cx="45358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separate thread to read file </a:t>
            </a:r>
            <a:br>
              <a:rPr lang="en-US" dirty="0"/>
            </a:br>
            <a:r>
              <a:rPr lang="en-US" dirty="0"/>
              <a:t>by fixed buffer or depend on compression unit</a:t>
            </a:r>
          </a:p>
          <a:p>
            <a:r>
              <a:rPr lang="en-US" dirty="0"/>
              <a:t>(format unaware)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Put result in</a:t>
            </a:r>
          </a:p>
          <a:p>
            <a:r>
              <a:rPr lang="en-US" dirty="0"/>
              <a:t>thread::Queue&lt;</a:t>
            </a:r>
            <a:r>
              <a:rPr lang="en-US" dirty="0" err="1"/>
              <a:t>std</a:t>
            </a:r>
            <a:r>
              <a:rPr lang="en-US" dirty="0"/>
              <a:t>::future&lt;</a:t>
            </a:r>
            <a:r>
              <a:rPr lang="en-US" dirty="0" err="1"/>
              <a:t>std</a:t>
            </a:r>
            <a:r>
              <a:rPr lang="en-US" dirty="0"/>
              <a:t>::string&gt;&gt;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16626-0C1E-114A-8EF8-C2E94F011D60}"/>
              </a:ext>
            </a:extLst>
          </p:cNvPr>
          <p:cNvSpPr txBox="1"/>
          <p:nvPr/>
        </p:nvSpPr>
        <p:spPr>
          <a:xfrm>
            <a:off x="457200" y="1333500"/>
            <a:ext cx="19250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safe queue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future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61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854D-3F9A-7740-AD7F-9DBF841A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D6E6D-B421-294F-949C-352E2C7B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091BF-5371-004C-8B42-F0800E97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4FB40-22CD-3249-AAB3-822D3CFB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3C30E-D217-0F4C-9262-3842A083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43E22-CDCB-AF41-815B-D4A27DDBE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89" y="1950720"/>
            <a:ext cx="8630267" cy="21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11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854D-3F9A-7740-AD7F-9DBF841A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D6E6D-B421-294F-949C-352E2C7B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091BF-5371-004C-8B42-F0800E97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4FB40-22CD-3249-AAB3-822D3CFB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3C30E-D217-0F4C-9262-3842A083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D9BB1-375F-F447-8017-C6125B48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9186"/>
            <a:ext cx="8420274" cy="40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3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90482-BD0B-8849-B6E7-3F302512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76313"/>
            <a:ext cx="8242300" cy="4853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8530A-1E91-9440-9B63-417802BD1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239813"/>
            <a:ext cx="2242661" cy="2222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D97BF5-5BCD-9B40-A972-374134587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76312"/>
            <a:ext cx="546100" cy="2014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AB65E-82D5-8147-98A2-82A312769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961" y="1176313"/>
            <a:ext cx="35941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6DD10-9811-1341-9E1D-DE96C0E5B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961" y="3271813"/>
            <a:ext cx="3594100" cy="2095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5C448B-E3C2-7745-91EF-6714CA121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961" y="3933848"/>
            <a:ext cx="3594100" cy="2095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77AC50-705B-A94A-8D1E-EC96DE259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188" y="3320221"/>
            <a:ext cx="3594100" cy="2095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C04940-16F1-044B-8364-94051BC1D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75" y="3421013"/>
            <a:ext cx="3594100" cy="2095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F15D54-14B5-CD49-9885-AA413CB3CC77}"/>
              </a:ext>
            </a:extLst>
          </p:cNvPr>
          <p:cNvSpPr txBox="1"/>
          <p:nvPr/>
        </p:nvSpPr>
        <p:spPr>
          <a:xfrm>
            <a:off x="457200" y="3769732"/>
            <a:ext cx="420700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40 ~ 80 millions of Roads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HERE XML size = 300GB ~ </a:t>
            </a:r>
            <a:r>
              <a:rPr lang="en-US" altLang="zh-CN" sz="2800" dirty="0"/>
              <a:t>5</a:t>
            </a:r>
            <a:r>
              <a:rPr lang="en-US" sz="2800" dirty="0"/>
              <a:t>00GB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36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C5A1-3901-3044-B4CA-B8A9BFDD7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4F12D-4A47-724A-990B-C8AB7CB25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F5AEF-6D3F-3745-846D-E9CA31B3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51154-7B08-5B47-91F9-EE50903A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30CD9-3739-AB47-B708-BC595842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58BA6-1F59-234D-B134-DD3B604B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9500"/>
            <a:ext cx="7559040" cy="4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6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4494-2528-5F4D-802C-21FC56A8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AE0E5-F621-F344-8727-0105C0FD3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AFC04-1410-DB45-9189-ED9CAEC8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84F02-48AF-D140-A8EC-6868CFF0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9B2E1-3C0B-B84C-AFF0-93B1EBD9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74E100-EFF7-9245-B55E-7BC9A02E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4980"/>
            <a:ext cx="7823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606-4C34-CA43-965B-7D15A67D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Std</a:t>
            </a:r>
            <a:r>
              <a:rPr lang="en-US" dirty="0"/>
              <a:t>::future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785A2-4EF0-3548-A822-51F5973EF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1CB8A-827B-F742-B6C1-4F02B4F7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B465-75D3-6D43-B543-DE559F87C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8FDC6-0274-BD46-9915-038DB7A8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B8504-70F5-684B-AB87-24677D50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119187"/>
            <a:ext cx="7937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09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D169-5BB0-4C43-B378-671A6B93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7266D-B096-0447-BC42-8207105D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670F1-4971-974A-A586-A30F7F50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6EC4E-2CD3-C240-890E-7C194027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What's our goal? &#10;Out compute_expensive_sum(ln a, In b) &#10;= expensive _ computation(a); &#10;Out oa &#10;expensive _ computation (b) ; &#10;Out 0b = &#10;oa + 0b; &#10;return ">
            <a:extLst>
              <a:ext uri="{FF2B5EF4-FFF2-40B4-BE49-F238E27FC236}">
                <a16:creationId xmlns:a16="http://schemas.microsoft.com/office/drawing/2014/main" id="{F2528694-9913-AB4A-9581-6DA9AF3949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1986"/>
            <a:ext cx="8597900" cy="41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55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D169-5BB0-4C43-B378-671A6B93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7266D-B096-0447-BC42-8207105D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670F1-4971-974A-A586-A30F7F50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6EC4E-2CD3-C240-890E-7C194027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 descr="This is Pat. &#10;Pat is going to deliver a letter. &#10;This is Frosty. &#10;Frosty is waiting for a letter. ">
            <a:extLst>
              <a:ext uri="{FF2B5EF4-FFF2-40B4-BE49-F238E27FC236}">
                <a16:creationId xmlns:a16="http://schemas.microsoft.com/office/drawing/2014/main" id="{F5D4C915-94DE-ED43-8DCF-53E06039DC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2817"/>
            <a:ext cx="8597900" cy="41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615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F8EC-E0D6-7348-BBC4-9D48233D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5095A-53E0-374A-A29E-589B92C9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455C-A859-8140-AC0E-9EC9E2D7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097F6-F4AE-0C47-95A6-B164F81B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F9308-6FA4-0A41-AC0A-B0AD95C9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074" name="Picture 2" descr="template&lt;class R&gt; &#10;struct SharedState { &#10;R value &#10;// this is our mailbox class &#10;std: :exception_ptr exception &#10;= false; &#10;bool &#10;ready _ &#10;std: :mutex mtx &#10;std: : condition variable cv &#10;// the mailbox flag &#10;// the cymbals ">
            <a:extLst>
              <a:ext uri="{FF2B5EF4-FFF2-40B4-BE49-F238E27FC236}">
                <a16:creationId xmlns:a16="http://schemas.microsoft.com/office/drawing/2014/main" id="{DB5E83F8-EBF5-A44C-9284-FE9A1314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995488"/>
            <a:ext cx="9144000" cy="28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40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6F8D-620B-B14D-B38D-0A6C20FA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CE3-42BE-C545-AAAD-4E6C7400B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3D0DE-432F-BE46-BC88-0F730411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C3128-DD83-AF49-9F3F-E02D9EA7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F8A3C-B282-1747-B1DD-79102CF4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 descr="template&lt;class R&gt; struct Promise { &#10;std: : shared_ptr&lt;SharedState&lt;R&gt;&gt; state &#10;void set_va1ue(R value) { &#10;std: : lock_guard&lt;std: :mutex&gt; lock(state_-&gt;mtx_); &#10;std: : tie(state_-&gt;value_, state_-&gt;ready_) &#10;= std: :make_tuple(r, &#10;state_- &gt;cv_. ; &#10;template&lt;class R&gt; struct Future { &#10;std: : shared_ptr&lt;SharedState&lt;R&gt;&gt; state &#10;R get() { &#10;std: :unique_lock&lt;std: :mutex&gt; lock(state_-&gt;mtx_); &#10;while ( ! state_-&gt;cv_.wait(lock); &#10;return state -&gt;value &#10;true); &#10;Up next: ">
            <a:extLst>
              <a:ext uri="{FF2B5EF4-FFF2-40B4-BE49-F238E27FC236}">
                <a16:creationId xmlns:a16="http://schemas.microsoft.com/office/drawing/2014/main" id="{A2A7F5D7-7FB8-564B-8AD6-1F45356D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9488"/>
            <a:ext cx="9144000" cy="489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1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6F8D-620B-B14D-B38D-0A6C20FA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3D0DE-432F-BE46-BC88-0F730411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C3128-DD83-AF49-9F3F-E02D9EA7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F8A3C-B282-1747-B1DD-79102CF4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122" name="Picture 2" descr="template&lt;class R&gt; struct Future { &#10;std: : shared_ptr&lt;SharedState&lt;R&gt;&gt; state &#10;void wait() const { &#10;if ( ! state_) throw &quot;no _ state&quot; ; &#10;std: : unique_lock&lt;std: :mutex&gt; lock(state_-&gt;mtx_); &#10;while (!state_-&gt;ready_) state_-&gt;cv_.wait(lock); &#10;R get() { &#10;wait(); &#10;= std: :move(state_); &#10;// after this Line, &#10;auto sp &#10;if (sp-&gt;exception_) { &#10;std : : rethrow_exception ( sp- &gt;exception_) ; &#10;return std: :move(sp-&gt;value_); &#10;! this-&gt;valid() ">
            <a:extLst>
              <a:ext uri="{FF2B5EF4-FFF2-40B4-BE49-F238E27FC236}">
                <a16:creationId xmlns:a16="http://schemas.microsoft.com/office/drawing/2014/main" id="{F9F9E4B9-A369-7445-8C12-75891CD076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0" y="1219020"/>
            <a:ext cx="8597900" cy="480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9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7FFE-4963-384F-B348-7895A2EB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D345B-CAEB-8F47-9E0F-EA0E347B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C93AE-0FCB-9641-9577-BE3004C5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5A945-462E-9148-BD5C-9F17780A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C3913-1BC9-0B46-AF7B-CDE9E343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3BDD-5EA7-0F42-BB72-D4EBDC31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612900"/>
            <a:ext cx="6972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6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16626-0C1E-114A-8EF8-C2E94F011D60}"/>
              </a:ext>
            </a:extLst>
          </p:cNvPr>
          <p:cNvSpPr txBox="1"/>
          <p:nvPr/>
        </p:nvSpPr>
        <p:spPr>
          <a:xfrm>
            <a:off x="457200" y="133350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1DCAF-9EC1-8246-9657-0D2D73E5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5" y="1238250"/>
            <a:ext cx="7772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7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1681"/>
            <a:ext cx="8597900" cy="50466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90482-BD0B-8849-B6E7-3F302512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76313"/>
            <a:ext cx="8242300" cy="4853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8530A-1E91-9440-9B63-417802BD1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252512"/>
            <a:ext cx="2242661" cy="2222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D97BF5-5BCD-9B40-A972-374134587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76313"/>
            <a:ext cx="546100" cy="2222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6005A-3D23-B048-8474-5F35CACF4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51386" y="1925613"/>
            <a:ext cx="359410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DB91E-B17D-AE42-AB7F-45117E881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497" y="3495628"/>
            <a:ext cx="3893689" cy="2270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2F4E90-9A98-0441-8275-CB603113BB47}"/>
              </a:ext>
            </a:extLst>
          </p:cNvPr>
          <p:cNvSpPr txBox="1"/>
          <p:nvPr/>
        </p:nvSpPr>
        <p:spPr>
          <a:xfrm>
            <a:off x="5181599" y="1176313"/>
            <a:ext cx="38735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Count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Filter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Build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96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16626-0C1E-114A-8EF8-C2E94F011D60}"/>
              </a:ext>
            </a:extLst>
          </p:cNvPr>
          <p:cNvSpPr txBox="1"/>
          <p:nvPr/>
        </p:nvSpPr>
        <p:spPr>
          <a:xfrm>
            <a:off x="4602188" y="1828800"/>
            <a:ext cx="44727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blob data from string queue and </a:t>
            </a:r>
          </a:p>
          <a:p>
            <a:r>
              <a:rPr lang="en-US" dirty="0"/>
              <a:t>put &lt;data, decoder&gt; as a task in Thread pool</a:t>
            </a:r>
          </a:p>
          <a:p>
            <a:endParaRPr lang="en-US" dirty="0"/>
          </a:p>
          <a:p>
            <a:r>
              <a:rPr lang="en-US" dirty="0"/>
              <a:t>Output is</a:t>
            </a:r>
          </a:p>
          <a:p>
            <a:r>
              <a:rPr lang="en-US" dirty="0"/>
              <a:t>osmium::thread::Queue&lt;</a:t>
            </a:r>
            <a:r>
              <a:rPr lang="en-US" dirty="0" err="1"/>
              <a:t>std</a:t>
            </a:r>
            <a:r>
              <a:rPr lang="en-US" dirty="0"/>
              <a:t>::future&lt;Buffer&gt;&gt;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95F06-B0AF-4444-A8AC-7EBDA08D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4305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16626-0C1E-114A-8EF8-C2E94F011D60}"/>
              </a:ext>
            </a:extLst>
          </p:cNvPr>
          <p:cNvSpPr txBox="1"/>
          <p:nvPr/>
        </p:nvSpPr>
        <p:spPr>
          <a:xfrm>
            <a:off x="457200" y="1333500"/>
            <a:ext cx="13149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pool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Buffer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72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9241-4344-B645-9E47-532201F4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346A-5757-C345-ACF7-3FE8A7093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4ECA6-C9A7-7543-843E-96966399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0929-5876-384F-B0E5-899AD2CC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DCDC2-B9D3-494B-878A-07128F42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C2A13-E849-104C-B62A-FE53040D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4780"/>
            <a:ext cx="8141462" cy="18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5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95B7-04C1-8340-A74C-5E8CF48A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D159-57A5-DA46-AAB9-6A8535540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306EE-B796-5147-9927-4B03FFF1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179ED-4990-754A-9E26-B36BE629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EEF82-ACED-634C-A566-77FCBFB2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68CD5-722B-AC46-9E72-B4772D7E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19186"/>
            <a:ext cx="8640702" cy="328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78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C7AE-6B43-EB4D-8F05-EA875BC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BC7D-61E6-9B48-900D-31B546BB0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32864-D8DD-FE45-8706-DBE1BC3C4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F2B5D-CAD5-EE47-AF2E-780230CE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F893F-9EA6-5340-BBB0-E073E95D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BA86E-B9F6-3E41-A861-D93D9177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6430"/>
            <a:ext cx="7683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49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C7AE-6B43-EB4D-8F05-EA875BC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BC7D-61E6-9B48-900D-31B546BB0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32864-D8DD-FE45-8706-DBE1BC3C4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F2B5D-CAD5-EE47-AF2E-780230CE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F893F-9EA6-5340-BBB0-E073E95D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BA86E-B9F6-3E41-A861-D93D9177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6430"/>
            <a:ext cx="7683500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0F9DA-6728-D140-8E6B-B65490470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70" y="849313"/>
            <a:ext cx="8243359" cy="4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3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16626-0C1E-114A-8EF8-C2E94F011D60}"/>
              </a:ext>
            </a:extLst>
          </p:cNvPr>
          <p:cNvSpPr txBox="1"/>
          <p:nvPr/>
        </p:nvSpPr>
        <p:spPr>
          <a:xfrm>
            <a:off x="457200" y="1333500"/>
            <a:ext cx="13149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pool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Buffer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Buffers &#10;All OSM objects live in buffers. &#10;od &#10;1 &#10;od &#10;2 &#10;Node &#10;3 &#10;Nod &#10;n &#10;Fixed Object Header &#10;Header &#10;type, length id, version, timestamp, ... &#10;Way &#10;Way &#10;1 &#10;2 &#10;Nodes &#10;id, position, id, position, ... &#10;capacity &#10;comitted &#10;Relation &#10;m &#10;Tags &#10;key value ... ">
            <a:extLst>
              <a:ext uri="{FF2B5EF4-FFF2-40B4-BE49-F238E27FC236}">
                <a16:creationId xmlns:a16="http://schemas.microsoft.com/office/drawing/2014/main" id="{C15FDBCD-36E4-1748-B7D0-84434ED7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25"/>
            <a:ext cx="9144000" cy="674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511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BE14-90DB-E54D-8E91-6C3DBC5F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6DB4C-3694-AB40-8F3C-2FC96ED98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2B679-B77D-3D48-925E-D25F826C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EB005-761A-BC4C-B694-A4B154D5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EB75-9DF6-1042-982B-599CA07F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7FFF6-D8C2-FF45-A891-08E14AF9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381"/>
            <a:ext cx="9144000" cy="62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3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16626-0C1E-114A-8EF8-C2E94F011D60}"/>
              </a:ext>
            </a:extLst>
          </p:cNvPr>
          <p:cNvSpPr txBox="1"/>
          <p:nvPr/>
        </p:nvSpPr>
        <p:spPr>
          <a:xfrm>
            <a:off x="457200" y="133350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1DCAF-9EC1-8246-9657-0D2D73E5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5" y="1238250"/>
            <a:ext cx="7772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55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16626-0C1E-114A-8EF8-C2E94F011D60}"/>
              </a:ext>
            </a:extLst>
          </p:cNvPr>
          <p:cNvSpPr txBox="1"/>
          <p:nvPr/>
        </p:nvSpPr>
        <p:spPr>
          <a:xfrm>
            <a:off x="4602188" y="1828800"/>
            <a:ext cx="2760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buffers in the queue</a:t>
            </a:r>
          </a:p>
          <a:p>
            <a:r>
              <a:rPr lang="en-US" dirty="0"/>
              <a:t>Iterate items in each buffer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207BB-C86D-3A41-91E4-B8B191541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79500"/>
            <a:ext cx="4216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9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90482-BD0B-8849-B6E7-3F302512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76313"/>
            <a:ext cx="8242300" cy="4853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8530A-1E91-9440-9B63-417802BD1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239813"/>
            <a:ext cx="2242661" cy="2222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D97BF5-5BCD-9B40-A972-374134587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76313"/>
            <a:ext cx="546100" cy="222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9FB-205D-6644-94AF-EE286B35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EB5CD-5570-DA48-BB83-99C72781C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8E1BA-69ED-A341-B667-8791A08A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83A7-2A39-344B-B0DB-E487D6E5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867D9-9FF8-7C49-A213-EA4C1325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2059E-8358-0D43-B099-85155339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703"/>
            <a:ext cx="9144000" cy="604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9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F8FD-0B5A-4B43-8418-5D7A3A91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DD17C-D676-4945-8300-695C3ED3B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D5093-E758-E944-B817-EB54B1DA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A784C-4AF9-E24C-98B7-987D4CED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CD319-AF17-DE4F-9EFC-681A27D7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E6750E-8871-034F-AF96-0467EB3B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8" y="2400300"/>
            <a:ext cx="58928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13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F8FD-0B5A-4B43-8418-5D7A3A91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DD17C-D676-4945-8300-695C3ED3B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D5093-E758-E944-B817-EB54B1DA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A784C-4AF9-E24C-98B7-987D4CED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CD319-AF17-DE4F-9EFC-681A27D7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0107B-1178-9045-BBD0-FB4D431C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871891"/>
            <a:ext cx="8953500" cy="522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39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could learn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16626-0C1E-114A-8EF8-C2E94F011D60}"/>
              </a:ext>
            </a:extLst>
          </p:cNvPr>
          <p:cNvSpPr txBox="1"/>
          <p:nvPr/>
        </p:nvSpPr>
        <p:spPr>
          <a:xfrm>
            <a:off x="355600" y="1274762"/>
            <a:ext cx="81153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3200" dirty="0"/>
              <a:t>* The pattern of reader-&gt;processor-&gt;handler</a:t>
            </a:r>
          </a:p>
          <a:p>
            <a:r>
              <a:rPr lang="en-US" sz="3200" dirty="0"/>
              <a:t>* queue, future, </a:t>
            </a:r>
            <a:r>
              <a:rPr lang="en-US" sz="3200" dirty="0" err="1"/>
              <a:t>threadpool</a:t>
            </a:r>
            <a:r>
              <a:rPr lang="en-US" sz="3200" dirty="0"/>
              <a:t>, buffer</a:t>
            </a:r>
          </a:p>
          <a:p>
            <a:r>
              <a:rPr lang="en-US" sz="3200" dirty="0"/>
              <a:t>* Divide </a:t>
            </a:r>
            <a:r>
              <a:rPr lang="en-US" sz="3200"/>
              <a:t>and conquer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764E7-3E5D-8246-939D-14B27F6C59C8}"/>
              </a:ext>
            </a:extLst>
          </p:cNvPr>
          <p:cNvSpPr txBox="1"/>
          <p:nvPr/>
        </p:nvSpPr>
        <p:spPr>
          <a:xfrm>
            <a:off x="2108200" y="66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8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AF986-34C7-1F47-8C2B-43C7B046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2601" y="1672412"/>
            <a:ext cx="10075785" cy="311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18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7AB38E-8769-924D-BACA-567D0A5E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Suppose there are </a:t>
            </a:r>
            <a:r>
              <a:rPr lang="en-US"/>
              <a:t>40 million </a:t>
            </a:r>
            <a:r>
              <a:rPr lang="en-US" dirty="0"/>
              <a:t>of roads, how do you design data schema to hold that in a compression &amp; processing friendly way</a:t>
            </a:r>
          </a:p>
          <a:p>
            <a:r>
              <a:rPr lang="en-US" dirty="0"/>
              <a:t>- Suppose there is </a:t>
            </a:r>
            <a:r>
              <a:rPr lang="en-US" dirty="0">
                <a:highlight>
                  <a:srgbClr val="FFFF00"/>
                </a:highlight>
              </a:rPr>
              <a:t>a large trunk of data</a:t>
            </a:r>
            <a:r>
              <a:rPr lang="en-US" dirty="0"/>
              <a:t>(over 50GB), how to design proper structure to process</a:t>
            </a:r>
          </a:p>
          <a:p>
            <a:r>
              <a:rPr lang="en-US" dirty="0"/>
              <a:t>- How to </a:t>
            </a:r>
            <a:r>
              <a:rPr lang="en-US" dirty="0">
                <a:highlight>
                  <a:srgbClr val="FFFF00"/>
                </a:highlight>
              </a:rPr>
              <a:t>make full use of your hardware </a:t>
            </a:r>
            <a:r>
              <a:rPr lang="en-US" dirty="0"/>
              <a:t>to maximize processing speed</a:t>
            </a:r>
          </a:p>
          <a:p>
            <a:r>
              <a:rPr lang="en-US" dirty="0"/>
              <a:t>- How to </a:t>
            </a:r>
            <a:r>
              <a:rPr lang="en-US" dirty="0">
                <a:highlight>
                  <a:srgbClr val="FFFF00"/>
                </a:highlight>
              </a:rPr>
              <a:t>keep processing sequence </a:t>
            </a:r>
            <a:r>
              <a:rPr lang="en-US" dirty="0"/>
              <a:t>in original</a:t>
            </a:r>
          </a:p>
          <a:p>
            <a:r>
              <a:rPr lang="en-US" dirty="0"/>
              <a:t>- How to reduce the frequency of memory allocation and deallocation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3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WHAT IS PBF</a:t>
            </a:r>
          </a:p>
          <a:p>
            <a:pPr lvl="0"/>
            <a:r>
              <a:rPr lang="en-US" dirty="0"/>
              <a:t>OSMIUM ARCHICTURE</a:t>
            </a:r>
          </a:p>
          <a:p>
            <a:pPr lvl="0"/>
            <a:r>
              <a:rPr lang="en-US" dirty="0"/>
              <a:t>CODE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0819-6D8A-844F-8101-46B0D166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04BA1B-B6FB-C247-93B2-02CBB0535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750" y="889000"/>
            <a:ext cx="4953000" cy="13335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FB03-FDEF-0B48-BA4A-1C8166362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0EBEA-2FFE-9F4C-A42B-EE83CAA5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1E401-0C20-1442-973D-4993E2EC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07FFA-0CBA-764B-95B4-493B1B6C7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400300"/>
            <a:ext cx="4800600" cy="146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CA922-52F8-C74F-933B-669B068C1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860800"/>
            <a:ext cx="69088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2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OSM-PBF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6BBE7-E328-B042-A1B6-BFF6BE55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82" y="1358900"/>
            <a:ext cx="4190568" cy="415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ED99BF-967A-CA44-B3D1-3E721A096E89}"/>
              </a:ext>
            </a:extLst>
          </p:cNvPr>
          <p:cNvSpPr txBox="1"/>
          <p:nvPr/>
        </p:nvSpPr>
        <p:spPr>
          <a:xfrm>
            <a:off x="5465052" y="1079500"/>
            <a:ext cx="28811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2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533-1770-054B-91A3-B67356B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C9B1-55E1-4546-AE56-2BCF79B1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12/11/18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EC2A-3732-3A4D-AA9D-5CFA2597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BA1B-2149-124A-AFC9-086C3D67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7982-C0FD-5849-BB49-FE15E689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D99BF-967A-CA44-B3D1-3E721A096E89}"/>
              </a:ext>
            </a:extLst>
          </p:cNvPr>
          <p:cNvSpPr txBox="1"/>
          <p:nvPr/>
        </p:nvSpPr>
        <p:spPr>
          <a:xfrm>
            <a:off x="457200" y="1281113"/>
            <a:ext cx="7786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&lt;node id="5599384" visible="true" </a:t>
            </a:r>
          </a:p>
          <a:p>
            <a:r>
              <a:rPr lang="en-US" dirty="0"/>
              <a:t>timestamp="2009-03-18T17:16:26Z" user="</a:t>
            </a:r>
            <a:r>
              <a:rPr lang="en-US" dirty="0" err="1"/>
              <a:t>burts</a:t>
            </a:r>
            <a:r>
              <a:rPr lang="en-US" dirty="0"/>
              <a:t>" </a:t>
            </a:r>
            <a:r>
              <a:rPr lang="en-US" dirty="0" err="1"/>
              <a:t>uid</a:t>
            </a:r>
            <a:r>
              <a:rPr lang="en-US" dirty="0"/>
              <a:t>="97529" </a:t>
            </a:r>
            <a:r>
              <a:rPr lang="en-US" dirty="0" err="1"/>
              <a:t>lat</a:t>
            </a:r>
            <a:r>
              <a:rPr lang="en-US" dirty="0"/>
              <a:t>="51.0271601" </a:t>
            </a:r>
            <a:r>
              <a:rPr lang="en-US" dirty="0" err="1"/>
              <a:t>lon</a:t>
            </a:r>
            <a:r>
              <a:rPr lang="en-US" dirty="0"/>
              <a:t>="13.7252197"/&gt;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31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lenav_Scout_Palett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D200"/>
      </a:accent1>
      <a:accent2>
        <a:srgbClr val="ADAFB2"/>
      </a:accent2>
      <a:accent3>
        <a:srgbClr val="807F8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32343</TotalTime>
  <Words>1075</Words>
  <Application>Microsoft Macintosh PowerPoint</Application>
  <PresentationFormat>On-screen Show (4:3)</PresentationFormat>
  <Paragraphs>390</Paragraphs>
  <Slides>44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OSMIUM</vt:lpstr>
      <vt:lpstr>Problem set</vt:lpstr>
      <vt:lpstr>Target</vt:lpstr>
      <vt:lpstr>PowerPoint Presentation</vt:lpstr>
      <vt:lpstr>Problem set</vt:lpstr>
      <vt:lpstr>Agenda</vt:lpstr>
      <vt:lpstr>GOOGLE Protobuf</vt:lpstr>
      <vt:lpstr>What is OSM-PBF</vt:lpstr>
      <vt:lpstr>Node</vt:lpstr>
      <vt:lpstr>Way</vt:lpstr>
      <vt:lpstr>PowerPoint Presentation</vt:lpstr>
      <vt:lpstr>Data Schema</vt:lpstr>
      <vt:lpstr>Data Schema</vt:lpstr>
      <vt:lpstr>What’s the talk for</vt:lpstr>
      <vt:lpstr>What’s the talk for</vt:lpstr>
      <vt:lpstr>reader</vt:lpstr>
      <vt:lpstr>Important structure</vt:lpstr>
      <vt:lpstr>Thread safe queue</vt:lpstr>
      <vt:lpstr>Push</vt:lpstr>
      <vt:lpstr>pop</vt:lpstr>
      <vt:lpstr>wrapper</vt:lpstr>
      <vt:lpstr>What is Std::future</vt:lpstr>
      <vt:lpstr>Why future</vt:lpstr>
      <vt:lpstr>story</vt:lpstr>
      <vt:lpstr>How to implement future</vt:lpstr>
      <vt:lpstr>PowerPoint Presentation</vt:lpstr>
      <vt:lpstr>PowerPoint Presentation</vt:lpstr>
      <vt:lpstr>PowerPoint Presentation</vt:lpstr>
      <vt:lpstr>PowerPoint Presentation</vt:lpstr>
      <vt:lpstr>processor</vt:lpstr>
      <vt:lpstr>Important structure</vt:lpstr>
      <vt:lpstr>Important design</vt:lpstr>
      <vt:lpstr>PowerPoint Presentation</vt:lpstr>
      <vt:lpstr>PowerPoint Presentation</vt:lpstr>
      <vt:lpstr>Why buffer</vt:lpstr>
      <vt:lpstr>PowerPoint Presentation</vt:lpstr>
      <vt:lpstr>PowerPoint Presentation</vt:lpstr>
      <vt:lpstr>PowerPoint Presentation</vt:lpstr>
      <vt:lpstr>handler</vt:lpstr>
      <vt:lpstr>PowerPoint Presentation</vt:lpstr>
      <vt:lpstr>PowerPoint Presentation</vt:lpstr>
      <vt:lpstr>PowerPoint Presentation</vt:lpstr>
      <vt:lpstr>What we could learn </vt:lpstr>
      <vt:lpstr>PowerPoint Presentation</vt:lpstr>
    </vt:vector>
  </TitlesOfParts>
  <Company>ATTIK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Wang</dc:creator>
  <cp:lastModifiedBy>Liu, Xun (Perry)</cp:lastModifiedBy>
  <cp:revision>973</cp:revision>
  <dcterms:created xsi:type="dcterms:W3CDTF">2011-12-20T22:24:15Z</dcterms:created>
  <dcterms:modified xsi:type="dcterms:W3CDTF">2018-12-11T22:41:09Z</dcterms:modified>
</cp:coreProperties>
</file>